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66" r:id="rId6"/>
    <p:sldId id="295" r:id="rId7"/>
    <p:sldId id="1514" r:id="rId8"/>
    <p:sldId id="1515" r:id="rId9"/>
    <p:sldId id="1461" r:id="rId10"/>
    <p:sldId id="1516" r:id="rId11"/>
    <p:sldId id="1517" r:id="rId12"/>
    <p:sldId id="1518" r:id="rId13"/>
    <p:sldId id="1519" r:id="rId14"/>
    <p:sldId id="1520" r:id="rId15"/>
    <p:sldId id="1521" r:id="rId16"/>
    <p:sldId id="1479" r:id="rId17"/>
    <p:sldId id="271" r:id="rId18"/>
    <p:sldId id="1524" r:id="rId19"/>
    <p:sldId id="1523" r:id="rId20"/>
    <p:sldId id="1525" r:id="rId21"/>
    <p:sldId id="1526" r:id="rId22"/>
    <p:sldId id="1528" r:id="rId23"/>
    <p:sldId id="1522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C42"/>
    <a:srgbClr val="DDD4CC"/>
    <a:srgbClr val="B2B5B4"/>
    <a:srgbClr val="89898B"/>
    <a:srgbClr val="FEA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utista, Brian R" userId="a972d913-6823-4063-9141-13f58e540dd1" providerId="ADAL" clId="{6F9B957A-B55C-414C-AF26-A7B27A92CD4F}"/>
    <pc:docChg chg="custSel delSld modSld">
      <pc:chgData name="Bautista, Brian R" userId="a972d913-6823-4063-9141-13f58e540dd1" providerId="ADAL" clId="{6F9B957A-B55C-414C-AF26-A7B27A92CD4F}" dt="2023-03-01T14:38:26.841" v="22" actId="47"/>
      <pc:docMkLst>
        <pc:docMk/>
      </pc:docMkLst>
      <pc:sldChg chg="modSp mod">
        <pc:chgData name="Bautista, Brian R" userId="a972d913-6823-4063-9141-13f58e540dd1" providerId="ADAL" clId="{6F9B957A-B55C-414C-AF26-A7B27A92CD4F}" dt="2023-02-28T04:24:33.826" v="4" actId="14100"/>
        <pc:sldMkLst>
          <pc:docMk/>
          <pc:sldMk cId="2112774737" sldId="266"/>
        </pc:sldMkLst>
        <pc:spChg chg="mod">
          <ac:chgData name="Bautista, Brian R" userId="a972d913-6823-4063-9141-13f58e540dd1" providerId="ADAL" clId="{6F9B957A-B55C-414C-AF26-A7B27A92CD4F}" dt="2023-02-28T04:24:33.826" v="4" actId="14100"/>
          <ac:spMkLst>
            <pc:docMk/>
            <pc:sldMk cId="2112774737" sldId="266"/>
            <ac:spMk id="2" creationId="{00000000-0000-0000-0000-000000000000}"/>
          </ac:spMkLst>
        </pc:spChg>
      </pc:sldChg>
      <pc:sldChg chg="modSp mod">
        <pc:chgData name="Bautista, Brian R" userId="a972d913-6823-4063-9141-13f58e540dd1" providerId="ADAL" clId="{6F9B957A-B55C-414C-AF26-A7B27A92CD4F}" dt="2023-02-28T04:25:57.912" v="16" actId="20577"/>
        <pc:sldMkLst>
          <pc:docMk/>
          <pc:sldMk cId="2884538531" sldId="295"/>
        </pc:sldMkLst>
        <pc:spChg chg="mod">
          <ac:chgData name="Bautista, Brian R" userId="a972d913-6823-4063-9141-13f58e540dd1" providerId="ADAL" clId="{6F9B957A-B55C-414C-AF26-A7B27A92CD4F}" dt="2023-02-28T04:25:57.912" v="16" actId="20577"/>
          <ac:spMkLst>
            <pc:docMk/>
            <pc:sldMk cId="2884538531" sldId="295"/>
            <ac:spMk id="5" creationId="{9F27B6D0-C12C-45DE-A65F-0050F62B1D76}"/>
          </ac:spMkLst>
        </pc:spChg>
        <pc:picChg chg="mod">
          <ac:chgData name="Bautista, Brian R" userId="a972d913-6823-4063-9141-13f58e540dd1" providerId="ADAL" clId="{6F9B957A-B55C-414C-AF26-A7B27A92CD4F}" dt="2023-02-28T04:25:04.414" v="5" actId="1076"/>
          <ac:picMkLst>
            <pc:docMk/>
            <pc:sldMk cId="2884538531" sldId="295"/>
            <ac:picMk id="3" creationId="{E7CE0BFE-65B2-4A09-B0F8-EEDACD17D3AD}"/>
          </ac:picMkLst>
        </pc:picChg>
      </pc:sldChg>
      <pc:sldChg chg="modSp mod">
        <pc:chgData name="Bautista, Brian R" userId="a972d913-6823-4063-9141-13f58e540dd1" providerId="ADAL" clId="{6F9B957A-B55C-414C-AF26-A7B27A92CD4F}" dt="2023-02-28T04:26:48.976" v="17" actId="255"/>
        <pc:sldMkLst>
          <pc:docMk/>
          <pc:sldMk cId="385406123" sldId="1514"/>
        </pc:sldMkLst>
        <pc:spChg chg="mod">
          <ac:chgData name="Bautista, Brian R" userId="a972d913-6823-4063-9141-13f58e540dd1" providerId="ADAL" clId="{6F9B957A-B55C-414C-AF26-A7B27A92CD4F}" dt="2023-02-28T04:26:48.976" v="17" actId="255"/>
          <ac:spMkLst>
            <pc:docMk/>
            <pc:sldMk cId="385406123" sldId="1514"/>
            <ac:spMk id="5" creationId="{9F27B6D0-C12C-45DE-A65F-0050F62B1D76}"/>
          </ac:spMkLst>
        </pc:spChg>
      </pc:sldChg>
      <pc:sldChg chg="modSp mod">
        <pc:chgData name="Bautista, Brian R" userId="a972d913-6823-4063-9141-13f58e540dd1" providerId="ADAL" clId="{6F9B957A-B55C-414C-AF26-A7B27A92CD4F}" dt="2023-02-28T04:28:42.354" v="19" actId="255"/>
        <pc:sldMkLst>
          <pc:docMk/>
          <pc:sldMk cId="2149869750" sldId="1515"/>
        </pc:sldMkLst>
        <pc:spChg chg="mod">
          <ac:chgData name="Bautista, Brian R" userId="a972d913-6823-4063-9141-13f58e540dd1" providerId="ADAL" clId="{6F9B957A-B55C-414C-AF26-A7B27A92CD4F}" dt="2023-02-28T04:28:42.354" v="19" actId="255"/>
          <ac:spMkLst>
            <pc:docMk/>
            <pc:sldMk cId="2149869750" sldId="1515"/>
            <ac:spMk id="5" creationId="{9F27B6D0-C12C-45DE-A65F-0050F62B1D76}"/>
          </ac:spMkLst>
        </pc:spChg>
      </pc:sldChg>
      <pc:sldChg chg="modSp mod">
        <pc:chgData name="Bautista, Brian R" userId="a972d913-6823-4063-9141-13f58e540dd1" providerId="ADAL" clId="{6F9B957A-B55C-414C-AF26-A7B27A92CD4F}" dt="2023-02-28T04:34:09.050" v="21" actId="14100"/>
        <pc:sldMkLst>
          <pc:docMk/>
          <pc:sldMk cId="1489394254" sldId="1520"/>
        </pc:sldMkLst>
        <pc:spChg chg="mod">
          <ac:chgData name="Bautista, Brian R" userId="a972d913-6823-4063-9141-13f58e540dd1" providerId="ADAL" clId="{6F9B957A-B55C-414C-AF26-A7B27A92CD4F}" dt="2023-02-28T04:34:03.370" v="20" actId="255"/>
          <ac:spMkLst>
            <pc:docMk/>
            <pc:sldMk cId="1489394254" sldId="1520"/>
            <ac:spMk id="2" creationId="{8581E035-3965-41F3-8798-D4452111BBC2}"/>
          </ac:spMkLst>
        </pc:spChg>
        <pc:picChg chg="mod">
          <ac:chgData name="Bautista, Brian R" userId="a972d913-6823-4063-9141-13f58e540dd1" providerId="ADAL" clId="{6F9B957A-B55C-414C-AF26-A7B27A92CD4F}" dt="2023-02-28T04:34:09.050" v="21" actId="14100"/>
          <ac:picMkLst>
            <pc:docMk/>
            <pc:sldMk cId="1489394254" sldId="1520"/>
            <ac:picMk id="8" creationId="{0A108459-CC7C-F44F-8EEB-8A4F63606F50}"/>
          </ac:picMkLst>
        </pc:picChg>
      </pc:sldChg>
      <pc:sldChg chg="del">
        <pc:chgData name="Bautista, Brian R" userId="a972d913-6823-4063-9141-13f58e540dd1" providerId="ADAL" clId="{6F9B957A-B55C-414C-AF26-A7B27A92CD4F}" dt="2023-03-01T14:38:26.841" v="22" actId="47"/>
        <pc:sldMkLst>
          <pc:docMk/>
          <pc:sldMk cId="818898229" sldId="152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18T16:22:54.0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2917E-9A01-4C2E-A171-89779165AC0B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745F1-C6AC-42FF-996F-642B8E7499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6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909271"/>
            <a:ext cx="6854092" cy="99572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37482"/>
            <a:ext cx="6854092" cy="883627"/>
          </a:xfrm>
        </p:spPr>
        <p:txBody>
          <a:bodyPr>
            <a:normAutofit/>
          </a:bodyPr>
          <a:lstStyle>
            <a:lvl1pPr marL="0" indent="0" algn="ctr">
              <a:buNone/>
              <a:defRPr sz="3200" i="1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5312749"/>
            <a:ext cx="6594963" cy="85224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DDD4CC"/>
                </a:solidFill>
                <a:latin typeface="Verdana"/>
                <a:cs typeface="Verdana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Presenter Name(s)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799385" y="5314705"/>
            <a:ext cx="2149230" cy="49847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DDD4C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995614" y="6405195"/>
            <a:ext cx="2510694" cy="264541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DDD4CC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Office Name Here</a:t>
            </a:r>
          </a:p>
        </p:txBody>
      </p:sp>
    </p:spTree>
    <p:extLst>
      <p:ext uri="{BB962C8B-B14F-4D97-AF65-F5344CB8AC3E}">
        <p14:creationId xmlns:p14="http://schemas.microsoft.com/office/powerpoint/2010/main" val="8153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id 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Blu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0569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defRPr>
                <a:solidFill>
                  <a:srgbClr val="FFFFFF"/>
                </a:solidFill>
                <a:latin typeface="Verdana"/>
                <a:cs typeface="Verdana"/>
              </a:defRPr>
            </a:lvl2pPr>
            <a:lvl3pPr>
              <a:defRPr>
                <a:solidFill>
                  <a:srgbClr val="FFFFFF"/>
                </a:solidFill>
                <a:latin typeface="Verdana"/>
                <a:cs typeface="Verdana"/>
              </a:defRPr>
            </a:lvl3pPr>
            <a:lvl4pPr>
              <a:defRPr>
                <a:solidFill>
                  <a:srgbClr val="FFFFFF"/>
                </a:solidFill>
                <a:latin typeface="Verdana"/>
                <a:cs typeface="Verdana"/>
              </a:defRPr>
            </a:lvl4pPr>
            <a:lvl5pPr>
              <a:defRPr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DD4CC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id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Blu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8229600" cy="38703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DD4CC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6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 Blu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2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 Blu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0569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100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5288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8970" y="5920644"/>
            <a:ext cx="2510694" cy="72018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DDD4CC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Office Name Here</a:t>
            </a:r>
          </a:p>
        </p:txBody>
      </p:sp>
    </p:spTree>
    <p:extLst>
      <p:ext uri="{BB962C8B-B14F-4D97-AF65-F5344CB8AC3E}">
        <p14:creationId xmlns:p14="http://schemas.microsoft.com/office/powerpoint/2010/main" val="58497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 Blu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8229600" cy="3870325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100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5288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8970" y="5920644"/>
            <a:ext cx="2510694" cy="72018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DDD4CC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Office Name Here</a:t>
            </a:r>
          </a:p>
        </p:txBody>
      </p:sp>
    </p:spTree>
    <p:extLst>
      <p:ext uri="{BB962C8B-B14F-4D97-AF65-F5344CB8AC3E}">
        <p14:creationId xmlns:p14="http://schemas.microsoft.com/office/powerpoint/2010/main" val="398963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 Point Template Backgrounds_New Branding_PMS28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0569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100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5288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8970" y="5920644"/>
            <a:ext cx="2510694" cy="72018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DDD4CC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Office Name Here</a:t>
            </a:r>
          </a:p>
        </p:txBody>
      </p:sp>
    </p:spTree>
    <p:extLst>
      <p:ext uri="{BB962C8B-B14F-4D97-AF65-F5344CB8AC3E}">
        <p14:creationId xmlns:p14="http://schemas.microsoft.com/office/powerpoint/2010/main" val="279789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 Point Template Backgrounds_New Branding_PMS28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8229600" cy="3870325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4100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5288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8970" y="5920644"/>
            <a:ext cx="2510694" cy="72018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DDD4CC"/>
                </a:solidFill>
              </a:defRPr>
            </a:lvl1pPr>
            <a:lvl2pPr marL="457200" indent="0">
              <a:buNone/>
              <a:defRPr sz="1200">
                <a:solidFill>
                  <a:schemeClr val="accent1"/>
                </a:solidFill>
              </a:defRPr>
            </a:lvl2pPr>
            <a:lvl3pPr marL="914400" indent="0">
              <a:buNone/>
              <a:defRPr sz="1200">
                <a:solidFill>
                  <a:schemeClr val="accent1"/>
                </a:solidFill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</a:defRPr>
            </a:lvl4pPr>
            <a:lvl5pPr marL="182880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Office Name Here</a:t>
            </a:r>
          </a:p>
        </p:txBody>
      </p:sp>
    </p:spTree>
    <p:extLst>
      <p:ext uri="{BB962C8B-B14F-4D97-AF65-F5344CB8AC3E}">
        <p14:creationId xmlns:p14="http://schemas.microsoft.com/office/powerpoint/2010/main" val="249579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 Blu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03230" y="274638"/>
            <a:ext cx="6283569" cy="1143000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03230" y="1600200"/>
            <a:ext cx="6283570" cy="4525963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0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Blue 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 Blu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03230" y="274638"/>
            <a:ext cx="6283569" cy="1143000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403475" y="1514475"/>
            <a:ext cx="6283325" cy="4795838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1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Blue B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 Point Template Backgrounds_New Branding_PMS28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03230" y="274638"/>
            <a:ext cx="6283569" cy="1143000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03230" y="1600200"/>
            <a:ext cx="6283570" cy="4525963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0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Blue 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 Point Template Backgrounds_New Branding_PMS284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03230" y="274638"/>
            <a:ext cx="6283569" cy="1143000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403475" y="1514475"/>
            <a:ext cx="6283325" cy="4795838"/>
          </a:xfr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870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D8C42"/>
                </a:solidFill>
              </a:defRPr>
            </a:lvl1pPr>
          </a:lstStyle>
          <a:p>
            <a:fld id="{F78220CD-B8D5-AB45-9D09-C3AEE90AA8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2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 Blu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788507" y="640519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Office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57080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9" r:id="rId4"/>
    <p:sldLayoutId id="2147483670" r:id="rId5"/>
    <p:sldLayoutId id="2147483664" r:id="rId6"/>
    <p:sldLayoutId id="2147483665" r:id="rId7"/>
    <p:sldLayoutId id="2147483671" r:id="rId8"/>
    <p:sldLayoutId id="2147483672" r:id="rId9"/>
    <p:sldLayoutId id="2147483666" r:id="rId10"/>
    <p:sldLayoutId id="2147483667" r:id="rId11"/>
    <p:sldLayoutId id="214748366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websecurity.com/differenza-tra-phishing-spear-phishing-e-watering-ho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websecurity.com/differenza-tra-phishing-spear-phishing-e-watering-ho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websecurity.com/differenza-tra-phishing-spear-phishing-e-watering-ho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5/08/20/come-riconoscere-difendersi-dal-phishing/" TargetMode="External"/><Relationship Id="rId7" Type="http://schemas.openxmlformats.org/officeDocument/2006/relationships/image" Target="../media/image4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buse@creighton.edu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buzz.com/smishing-vishing-phishing-3-types-fraud-need-safeguard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websecurity.com/differenza-tra-phishing-spear-phishing-e-watering-ho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websecurity.com/differenza-tra-phishing-spear-phishing-e-watering-ho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websecurity.com/differenza-tra-phishing-spear-phishing-e-watering-ho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kerwebsecurity.com/differenza-tra-phishing-spear-phishing-e-watering-ho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12" y="2021705"/>
            <a:ext cx="7879776" cy="2814590"/>
          </a:xfrm>
        </p:spPr>
        <p:txBody>
          <a:bodyPr>
            <a:normAutofit/>
          </a:bodyPr>
          <a:lstStyle/>
          <a:p>
            <a:r>
              <a:rPr lang="en-US" dirty="0"/>
              <a:t>“Watch out for that Phish!”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777FB-EA2B-B1C6-F3D5-B73E091ED80C}"/>
              </a:ext>
            </a:extLst>
          </p:cNvPr>
          <p:cNvSpPr txBox="1"/>
          <p:nvPr/>
        </p:nvSpPr>
        <p:spPr>
          <a:xfrm>
            <a:off x="632112" y="4850296"/>
            <a:ext cx="568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BRIAN BAUTISTA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Information Security Engineer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Division of Information Technology | Creighton University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8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599E53B6-961F-45DE-ACE5-0D493D81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65" y="236165"/>
            <a:ext cx="8128000" cy="5461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1E035-3965-41F3-8798-D4452111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8306"/>
            <a:ext cx="8229600" cy="4402463"/>
          </a:xfrm>
        </p:spPr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30ED1-0B82-49F7-BD44-3709EF5A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7018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How to spot Phishing emails?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7E51-0332-4FA2-AFDB-61BE259EC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A59ACA-050D-A67A-ED3E-EBD96A8A6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30" y="988951"/>
            <a:ext cx="8595405" cy="47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5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599E53B6-961F-45DE-ACE5-0D493D81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65" y="236165"/>
            <a:ext cx="8128000" cy="5461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1E035-3965-41F3-8798-D4452111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8306"/>
            <a:ext cx="8229600" cy="44024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 Good to Be True: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it’s too good to be true, it’s likely untrue.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30ED1-0B82-49F7-BD44-3709EF5A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7018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How to spot Phishing emails?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7E51-0332-4FA2-AFDB-61BE259EC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108459-CC7C-F44F-8EEB-8A4F63606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65" y="1866121"/>
            <a:ext cx="8319052" cy="38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9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599E53B6-961F-45DE-ACE5-0D493D81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65" y="236165"/>
            <a:ext cx="8128000" cy="5461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1E035-3965-41F3-8798-D4452111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8306"/>
            <a:ext cx="8229600" cy="4402463"/>
          </a:xfrm>
        </p:spPr>
        <p:txBody>
          <a:bodyPr/>
          <a:lstStyle/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30ED1-0B82-49F7-BD44-3709EF5A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7018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How to spot Phishing emails?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7E51-0332-4FA2-AFDB-61BE259EC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0E0CE-DF1C-B3CC-867F-A70442947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64" y="1068307"/>
            <a:ext cx="8128001" cy="46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5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A close-up of a clock&#10;&#10;Description automatically generated with medium confidence">
            <a:extLst>
              <a:ext uri="{FF2B5EF4-FFF2-40B4-BE49-F238E27FC236}">
                <a16:creationId xmlns:a16="http://schemas.microsoft.com/office/drawing/2014/main" id="{EAB1D071-4BCF-4C41-8FA7-8A3E4715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69783" y="0"/>
            <a:ext cx="10055602" cy="60820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3445A-5121-439B-A08A-944BECF348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37432-CFF3-4CDE-924D-87166665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8FDB2A-158B-4464-BDCB-4BF00EAF2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42" y="383550"/>
            <a:ext cx="8507012" cy="4782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A0F411-C51F-41AF-993A-61803F425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348" y="775982"/>
            <a:ext cx="4066864" cy="2248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F3207EA-A964-48BF-AA5C-F5E44100B1B1}"/>
                  </a:ext>
                </a:extLst>
              </p14:cNvPr>
              <p14:cNvContentPartPr/>
              <p14:nvPr/>
            </p14:nvContentPartPr>
            <p14:xfrm>
              <a:off x="-923159" y="411845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F3207EA-A964-48BF-AA5C-F5E44100B1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32159" y="410981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43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B463F-8874-174B-B965-65D290BC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173"/>
            <a:ext cx="8229600" cy="807294"/>
          </a:xfrm>
        </p:spPr>
        <p:txBody>
          <a:bodyPr>
            <a:normAutofit/>
          </a:bodyPr>
          <a:lstStyle/>
          <a:p>
            <a:r>
              <a:rPr lang="en-US" sz="3200" dirty="0"/>
              <a:t>Phishing Email?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CE1419-3DAC-7345-A451-77FBAB3BEB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970" y="6122504"/>
            <a:ext cx="2510694" cy="518323"/>
          </a:xfrm>
        </p:spPr>
        <p:txBody>
          <a:bodyPr/>
          <a:lstStyle/>
          <a:p>
            <a:r>
              <a:rPr lang="en-US" dirty="0"/>
              <a:t>Information Security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F59BD6A-D689-4A17-A901-38A7C6DBE5D6}"/>
              </a:ext>
            </a:extLst>
          </p:cNvPr>
          <p:cNvSpPr txBox="1">
            <a:spLocks/>
          </p:cNvSpPr>
          <p:nvPr/>
        </p:nvSpPr>
        <p:spPr>
          <a:xfrm>
            <a:off x="11422857" y="6322218"/>
            <a:ext cx="300039" cy="2452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2BB2BD-B44B-4694-843F-315C29B37406}" type="slidenum">
              <a:rPr lang="en-ID" smtClean="0"/>
              <a:pPr/>
              <a:t>14</a:t>
            </a:fld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461C4F-F062-9DAA-6202-3B384E8D712B}"/>
              </a:ext>
            </a:extLst>
          </p:cNvPr>
          <p:cNvSpPr txBox="1"/>
          <p:nvPr/>
        </p:nvSpPr>
        <p:spPr>
          <a:xfrm>
            <a:off x="308085" y="1009227"/>
            <a:ext cx="85278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 email to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abuse@creighton.edu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evaluation</a:t>
            </a: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the person or department to verify message is legitimate</a:t>
            </a:r>
          </a:p>
          <a:p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 click on the embedded link in the email! Instead use the same method/website you use when accessing site. </a:t>
            </a:r>
          </a:p>
        </p:txBody>
      </p:sp>
    </p:spTree>
    <p:extLst>
      <p:ext uri="{BB962C8B-B14F-4D97-AF65-F5344CB8AC3E}">
        <p14:creationId xmlns:p14="http://schemas.microsoft.com/office/powerpoint/2010/main" val="42438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12" y="2035706"/>
            <a:ext cx="7879776" cy="281459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08024-D7D8-5029-6F55-9E9FD7DF0997}"/>
              </a:ext>
            </a:extLst>
          </p:cNvPr>
          <p:cNvSpPr txBox="1"/>
          <p:nvPr/>
        </p:nvSpPr>
        <p:spPr>
          <a:xfrm>
            <a:off x="632112" y="2705725"/>
            <a:ext cx="78797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Verdana"/>
                <a:ea typeface="+mj-ea"/>
              </a:rPr>
              <a:t>Microsoft Email Protection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07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B463F-8874-174B-B965-65D290BC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173"/>
            <a:ext cx="8229600" cy="807294"/>
          </a:xfrm>
        </p:spPr>
        <p:txBody>
          <a:bodyPr>
            <a:normAutofit/>
          </a:bodyPr>
          <a:lstStyle/>
          <a:p>
            <a:r>
              <a:rPr lang="en-US" sz="3200" dirty="0"/>
              <a:t>Changes to Junk/Quarantine Email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CE1419-3DAC-7345-A451-77FBAB3BEB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970" y="6122504"/>
            <a:ext cx="2510694" cy="518323"/>
          </a:xfrm>
        </p:spPr>
        <p:txBody>
          <a:bodyPr/>
          <a:lstStyle/>
          <a:p>
            <a:r>
              <a:rPr lang="en-US" dirty="0"/>
              <a:t>Information Security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F59BD6A-D689-4A17-A901-38A7C6DBE5D6}"/>
              </a:ext>
            </a:extLst>
          </p:cNvPr>
          <p:cNvSpPr txBox="1">
            <a:spLocks/>
          </p:cNvSpPr>
          <p:nvPr/>
        </p:nvSpPr>
        <p:spPr>
          <a:xfrm>
            <a:off x="11422857" y="6322218"/>
            <a:ext cx="300039" cy="2452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2BB2BD-B44B-4694-843F-315C29B37406}" type="slidenum">
              <a:rPr lang="en-ID" smtClean="0"/>
              <a:pPr/>
              <a:t>16</a:t>
            </a:fld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AC7DB-72D9-61AE-BA77-263E6FD3411E}"/>
              </a:ext>
            </a:extLst>
          </p:cNvPr>
          <p:cNvSpPr txBox="1"/>
          <p:nvPr/>
        </p:nvSpPr>
        <p:spPr>
          <a:xfrm>
            <a:off x="457199" y="1024467"/>
            <a:ext cx="2748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Method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FA94F-1536-7B6A-917B-8FD4844AE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4577"/>
            <a:ext cx="8229601" cy="2130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43B091-9066-37FF-2DCC-2FC24A147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59970"/>
            <a:ext cx="8229601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2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B463F-8874-174B-B965-65D290BC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173"/>
            <a:ext cx="8229600" cy="807294"/>
          </a:xfrm>
        </p:spPr>
        <p:txBody>
          <a:bodyPr>
            <a:normAutofit/>
          </a:bodyPr>
          <a:lstStyle/>
          <a:p>
            <a:r>
              <a:rPr lang="en-US" sz="3200" dirty="0"/>
              <a:t>Changes to Junk/Quarantine Email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CE1419-3DAC-7345-A451-77FBAB3BEB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970" y="6122504"/>
            <a:ext cx="2510694" cy="518323"/>
          </a:xfrm>
        </p:spPr>
        <p:txBody>
          <a:bodyPr/>
          <a:lstStyle/>
          <a:p>
            <a:r>
              <a:rPr lang="en-US" dirty="0"/>
              <a:t>Information Security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F59BD6A-D689-4A17-A901-38A7C6DBE5D6}"/>
              </a:ext>
            </a:extLst>
          </p:cNvPr>
          <p:cNvSpPr txBox="1">
            <a:spLocks/>
          </p:cNvSpPr>
          <p:nvPr/>
        </p:nvSpPr>
        <p:spPr>
          <a:xfrm>
            <a:off x="11422857" y="6322218"/>
            <a:ext cx="300039" cy="2452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2BB2BD-B44B-4694-843F-315C29B37406}" type="slidenum">
              <a:rPr lang="en-ID" smtClean="0"/>
              <a:pPr/>
              <a:t>17</a:t>
            </a:fld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AC7DB-72D9-61AE-BA77-263E6FD3411E}"/>
              </a:ext>
            </a:extLst>
          </p:cNvPr>
          <p:cNvSpPr txBox="1"/>
          <p:nvPr/>
        </p:nvSpPr>
        <p:spPr>
          <a:xfrm>
            <a:off x="457199" y="1029638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Method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325584-D5DF-D97E-C6C4-59EC8295F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101" y="3530601"/>
            <a:ext cx="5715798" cy="2030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E4CA5-D836-643F-F533-02269EFB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32" y="1520682"/>
            <a:ext cx="7068536" cy="180671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6A3AA16-96B7-B1ED-1C59-34355ECCB086}"/>
              </a:ext>
            </a:extLst>
          </p:cNvPr>
          <p:cNvSpPr/>
          <p:nvPr/>
        </p:nvSpPr>
        <p:spPr>
          <a:xfrm>
            <a:off x="1037732" y="2844800"/>
            <a:ext cx="2010268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54F16F-40C8-AAEB-83B8-69DA0E32A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24" y="2826961"/>
            <a:ext cx="68890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21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12" y="2035706"/>
            <a:ext cx="7879776" cy="281459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08024-D7D8-5029-6F55-9E9FD7DF0997}"/>
              </a:ext>
            </a:extLst>
          </p:cNvPr>
          <p:cNvSpPr txBox="1"/>
          <p:nvPr/>
        </p:nvSpPr>
        <p:spPr>
          <a:xfrm>
            <a:off x="632111" y="2705725"/>
            <a:ext cx="801235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</a:rPr>
              <a:t>Microsoft Authenticator App Update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69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B463F-8874-174B-B965-65D290BC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173"/>
            <a:ext cx="8229600" cy="807294"/>
          </a:xfrm>
        </p:spPr>
        <p:txBody>
          <a:bodyPr>
            <a:normAutofit/>
          </a:bodyPr>
          <a:lstStyle/>
          <a:p>
            <a:r>
              <a:rPr lang="en-US" sz="3200" dirty="0"/>
              <a:t>Microsoft Authenticator App Update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CE1419-3DAC-7345-A451-77FBAB3BEB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970" y="6122504"/>
            <a:ext cx="2510694" cy="518323"/>
          </a:xfrm>
        </p:spPr>
        <p:txBody>
          <a:bodyPr/>
          <a:lstStyle/>
          <a:p>
            <a:r>
              <a:rPr lang="en-US" dirty="0"/>
              <a:t>Information Security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F59BD6A-D689-4A17-A901-38A7C6DBE5D6}"/>
              </a:ext>
            </a:extLst>
          </p:cNvPr>
          <p:cNvSpPr txBox="1">
            <a:spLocks/>
          </p:cNvSpPr>
          <p:nvPr/>
        </p:nvSpPr>
        <p:spPr>
          <a:xfrm>
            <a:off x="11422857" y="6322218"/>
            <a:ext cx="300039" cy="2452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2BB2BD-B44B-4694-843F-315C29B37406}" type="slidenum">
              <a:rPr lang="en-ID" smtClean="0"/>
              <a:pPr/>
              <a:t>19</a:t>
            </a:fld>
            <a:endParaRPr lang="en-ID" dirty="0"/>
          </a:p>
        </p:txBody>
      </p:sp>
      <p:pic>
        <p:nvPicPr>
          <p:cNvPr id="6" name="Picture 5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BDB02AB5-3B37-D10C-D6A1-16C521A01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0" y="1570751"/>
            <a:ext cx="7265505" cy="3716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029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0305"/>
            <a:ext cx="8229600" cy="4695262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b="1" dirty="0">
                <a:latin typeface="Calibri" panose="020F0502020204030204" pitchFamily="34" charset="0"/>
                <a:ea typeface="Times New Roman" panose="02020603050405020304" pitchFamily="18" charset="0"/>
              </a:rPr>
              <a:t>Phishing Emails</a:t>
            </a:r>
            <a:endParaRPr lang="en-US" sz="26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What are phishing emails 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Why do attackers use phishing emails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Types of phishing attacks 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How to spot phishing emails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What to do if you think you received a phishing email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</a:rPr>
              <a:t>Creighton University moving to Microsoft Email Protection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Junk E-mail 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Quarantine E-mail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</a:rPr>
              <a:t>Microsoft Authenticator App Update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Number matching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824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EF39DA9-3093-4723-9D0B-8D8F61C73A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970" y="6172200"/>
            <a:ext cx="2510694" cy="468627"/>
          </a:xfrm>
        </p:spPr>
        <p:txBody>
          <a:bodyPr/>
          <a:lstStyle/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2112774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B463F-8874-174B-B965-65D290BC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Questions?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CE1419-3DAC-7345-A451-77FBAB3BEB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970" y="6122504"/>
            <a:ext cx="2510694" cy="518323"/>
          </a:xfrm>
        </p:spPr>
        <p:txBody>
          <a:bodyPr/>
          <a:lstStyle/>
          <a:p>
            <a:r>
              <a:rPr lang="en-US" dirty="0"/>
              <a:t>Information Security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F59BD6A-D689-4A17-A901-38A7C6DBE5D6}"/>
              </a:ext>
            </a:extLst>
          </p:cNvPr>
          <p:cNvSpPr txBox="1">
            <a:spLocks/>
          </p:cNvSpPr>
          <p:nvPr/>
        </p:nvSpPr>
        <p:spPr>
          <a:xfrm>
            <a:off x="11422857" y="6322218"/>
            <a:ext cx="300039" cy="2452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2BB2BD-B44B-4694-843F-315C29B37406}" type="slidenum">
              <a:rPr lang="en-ID" smtClean="0"/>
              <a:pPr/>
              <a:t>20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13097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44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F27B6D0-C12C-45DE-A65F-0050F62B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7" y="1506718"/>
            <a:ext cx="8229600" cy="1922282"/>
          </a:xfrm>
        </p:spPr>
        <p:txBody>
          <a:bodyPr>
            <a:noAutofit/>
          </a:bodyPr>
          <a:lstStyle/>
          <a:p>
            <a:pPr algn="just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The sending of malicious emails which are designed to trick the user into falling for a scam. </a:t>
            </a:r>
          </a:p>
          <a:p>
            <a:pPr algn="just"/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The Purpose is to get the user to provide personal information such as passwords, credit card numbers or other sensitive data.</a:t>
            </a:r>
          </a:p>
          <a:p>
            <a:pPr marL="0" indent="0" algn="just">
              <a:buNone/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BB6D472-B0D0-4DD7-90F2-90234884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44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/>
              <a:t>Phishing Emails</a:t>
            </a:r>
            <a:endParaRPr lang="en-US" sz="36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FD7E12-72E0-4724-8924-8CCEC6CE582D}"/>
              </a:ext>
            </a:extLst>
          </p:cNvPr>
          <p:cNvSpPr txBox="1">
            <a:spLocks/>
          </p:cNvSpPr>
          <p:nvPr/>
        </p:nvSpPr>
        <p:spPr>
          <a:xfrm>
            <a:off x="158970" y="6172200"/>
            <a:ext cx="2510694" cy="468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DDD4CC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Information Security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7CE0BFE-65B2-4A09-B0F8-EEDACD17D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80034" y="3617844"/>
            <a:ext cx="3583932" cy="204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3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F27B6D0-C12C-45DE-A65F-0050F62B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7" y="1506717"/>
            <a:ext cx="8229600" cy="3939925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User Trust: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users tend to consume large amounts of email quickly without bothering who the sender is, what message content looks like, and the links or attachments associated with the email.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Inexpensive: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with little effort and cost, email addresses can easily be created and send large amount of emails quickly to users.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BB6D472-B0D0-4DD7-90F2-90234884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44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/>
              <a:t>Why attackers use email?</a:t>
            </a:r>
            <a:endParaRPr lang="en-US" sz="36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FD7E12-72E0-4724-8924-8CCEC6CE582D}"/>
              </a:ext>
            </a:extLst>
          </p:cNvPr>
          <p:cNvSpPr txBox="1">
            <a:spLocks/>
          </p:cNvSpPr>
          <p:nvPr/>
        </p:nvSpPr>
        <p:spPr>
          <a:xfrm>
            <a:off x="158970" y="6172200"/>
            <a:ext cx="2510694" cy="468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DDD4CC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38540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F27B6D0-C12C-45DE-A65F-0050F62B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37" y="1506717"/>
            <a:ext cx="8229600" cy="3939925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Phishing: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typical email message sent to large group pretending to be a legitimate service for the purpose of gaining personal identifiable information (PII).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Malware: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message with links or attachments that contain malware.  The malware is downloaded and executed on the computer.  Ransomware and keyloggers are common malware attachments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Spear phishing: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message sent to specific users within organization to trick them in giving up sensitive data.  This may include HR, financial departments or high-privilege account holders.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Account Takeover: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message used to obtain university credentials by spoofing Creighton email addresses or fake login pages.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BB6D472-B0D0-4DD7-90F2-90234884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44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/>
              <a:t>Types of Phishing Emails</a:t>
            </a:r>
            <a:endParaRPr lang="en-US" sz="36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FD7E12-72E0-4724-8924-8CCEC6CE582D}"/>
              </a:ext>
            </a:extLst>
          </p:cNvPr>
          <p:cNvSpPr txBox="1">
            <a:spLocks/>
          </p:cNvSpPr>
          <p:nvPr/>
        </p:nvSpPr>
        <p:spPr>
          <a:xfrm>
            <a:off x="158970" y="6172200"/>
            <a:ext cx="2510694" cy="468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DDD4CC"/>
                </a:solidFill>
                <a:latin typeface="Verdana"/>
                <a:ea typeface="+mn-ea"/>
                <a:cs typeface="Verdan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214986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599E53B6-961F-45DE-ACE5-0D493D81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65" y="236165"/>
            <a:ext cx="8128000" cy="5461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1E035-3965-41F3-8798-D4452111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0836"/>
            <a:ext cx="8229600" cy="430993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Sense of Urgency: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unrealistic threats to click a link or update account information immediately.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30ED1-0B82-49F7-BD44-3709EF5A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910"/>
          </a:xfrm>
        </p:spPr>
        <p:txBody>
          <a:bodyPr>
            <a:normAutofit/>
          </a:bodyPr>
          <a:lstStyle/>
          <a:p>
            <a:r>
              <a:rPr lang="en-US" sz="3200" b="1" dirty="0"/>
              <a:t>How to spot Phishing emails?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7E51-0332-4FA2-AFDB-61BE259EC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9919A-D294-1BD1-D744-FCDA29A81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99" y="1848678"/>
            <a:ext cx="7500532" cy="340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3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599E53B6-961F-45DE-ACE5-0D493D81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65" y="236165"/>
            <a:ext cx="8128000" cy="5461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1E035-3965-41F3-8798-D4452111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30ED1-0B82-49F7-BD44-3709EF5A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579"/>
          </a:xfrm>
        </p:spPr>
        <p:txBody>
          <a:bodyPr>
            <a:normAutofit/>
          </a:bodyPr>
          <a:lstStyle/>
          <a:p>
            <a:r>
              <a:rPr lang="en-US" sz="3200" b="1" dirty="0"/>
              <a:t>How to spot Phishing emails?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7E51-0332-4FA2-AFDB-61BE259EC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AE869EFF-FAAD-796E-3BDF-C612E53D7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99" y="982690"/>
            <a:ext cx="7175732" cy="453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1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599E53B6-961F-45DE-ACE5-0D493D81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65" y="236165"/>
            <a:ext cx="8128000" cy="5461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1E035-3965-41F3-8798-D4452111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8306"/>
            <a:ext cx="8229600" cy="44024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Suspicious Attachments/Links: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use caution when you receive attachment unexpectedly.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30ED1-0B82-49F7-BD44-3709EF5A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7018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How to spot Phishing emails?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7E51-0332-4FA2-AFDB-61BE259EC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2468C2-71BC-4DF7-2B45-CFB07F863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19" y="1779105"/>
            <a:ext cx="7305091" cy="3915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07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ck&#10;&#10;Description automatically generated with low confidence">
            <a:extLst>
              <a:ext uri="{FF2B5EF4-FFF2-40B4-BE49-F238E27FC236}">
                <a16:creationId xmlns:a16="http://schemas.microsoft.com/office/drawing/2014/main" id="{599E53B6-961F-45DE-ACE5-0D493D81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665" y="236165"/>
            <a:ext cx="8128000" cy="5461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1E035-3965-41F3-8798-D4452111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8306"/>
            <a:ext cx="8229600" cy="4402463"/>
          </a:xfrm>
        </p:spPr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30ED1-0B82-49F7-BD44-3709EF5A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7018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How to spot Phishing emails?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7E51-0332-4FA2-AFDB-61BE259EC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Security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674F1-03DC-4DE4-C442-7B1D6315B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66" y="988951"/>
            <a:ext cx="8637106" cy="47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09433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Blue Facets">
  <a:themeElements>
    <a:clrScheme name="Creighton Blue">
      <a:dk1>
        <a:srgbClr val="00263E"/>
      </a:dk1>
      <a:lt1>
        <a:srgbClr val="FFFFFF"/>
      </a:lt1>
      <a:dk2>
        <a:srgbClr val="53565A"/>
      </a:dk2>
      <a:lt2>
        <a:srgbClr val="C8C9C7"/>
      </a:lt2>
      <a:accent1>
        <a:srgbClr val="B9975B"/>
      </a:accent1>
      <a:accent2>
        <a:srgbClr val="F2A900"/>
      </a:accent2>
      <a:accent3>
        <a:srgbClr val="EEDC00"/>
      </a:accent3>
      <a:accent4>
        <a:srgbClr val="00B388"/>
      </a:accent4>
      <a:accent5>
        <a:srgbClr val="00A9E0"/>
      </a:accent5>
      <a:accent6>
        <a:srgbClr val="00558C"/>
      </a:accent6>
      <a:hlink>
        <a:srgbClr val="00558C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AM Committee Presentation 10-23-2019 Docs.potx" id="{7E649791-2878-49FD-8717-D575E61F6D78}" vid="{81E109E7-F7FD-4713-8302-D1E4EA9CF0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60ABE328F0F4F8A0EC2EECAFA1E07" ma:contentTypeVersion="4" ma:contentTypeDescription="Create a new document." ma:contentTypeScope="" ma:versionID="fd6e2d33c7bb3f6d93f4ea5573e5d891">
  <xsd:schema xmlns:xsd="http://www.w3.org/2001/XMLSchema" xmlns:xs="http://www.w3.org/2001/XMLSchema" xmlns:p="http://schemas.microsoft.com/office/2006/metadata/properties" xmlns:ns2="7c8d08c6-e58e-459c-ae05-406b7befb874" targetNamespace="http://schemas.microsoft.com/office/2006/metadata/properties" ma:root="true" ma:fieldsID="4dd2f3205bb2560be77888c070233273" ns2:_="">
    <xsd:import namespace="7c8d08c6-e58e-459c-ae05-406b7befb8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d08c6-e58e-459c-ae05-406b7befb8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4A5D19-BEFF-4BD1-888C-007328AA05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d08c6-e58e-459c-ae05-406b7befb8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2F4D5C-6D1A-4D9C-93D0-FFF746EA627C}">
  <ds:schemaRefs>
    <ds:schemaRef ds:uri="7c8d08c6-e58e-459c-ae05-406b7befb874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5739D92-2536-4B42-91D4-6A9A99AB84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4232</TotalTime>
  <Words>489</Words>
  <Application>Microsoft Office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Symbol</vt:lpstr>
      <vt:lpstr>Verdana</vt:lpstr>
      <vt:lpstr>Light Blue Facets</vt:lpstr>
      <vt:lpstr>“Watch out for that Phish!” </vt:lpstr>
      <vt:lpstr>Agenda</vt:lpstr>
      <vt:lpstr>Phishing Emails</vt:lpstr>
      <vt:lpstr>Why attackers use email?</vt:lpstr>
      <vt:lpstr>Types of Phishing Emails</vt:lpstr>
      <vt:lpstr>How to spot Phishing emails?</vt:lpstr>
      <vt:lpstr>How to spot Phishing emails?</vt:lpstr>
      <vt:lpstr>How to spot Phishing emails?</vt:lpstr>
      <vt:lpstr>How to spot Phishing emails?</vt:lpstr>
      <vt:lpstr>How to spot Phishing emails?</vt:lpstr>
      <vt:lpstr>How to spot Phishing emails?</vt:lpstr>
      <vt:lpstr>How to spot Phishing emails?</vt:lpstr>
      <vt:lpstr>PowerPoint Presentation</vt:lpstr>
      <vt:lpstr>Phishing Email?</vt:lpstr>
      <vt:lpstr> </vt:lpstr>
      <vt:lpstr>Changes to Junk/Quarantine Email</vt:lpstr>
      <vt:lpstr>Changes to Junk/Quarantine Email</vt:lpstr>
      <vt:lpstr> </vt:lpstr>
      <vt:lpstr>Microsoft Authenticator App Update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IAM Governance</dc:title>
  <dc:creator>Heather Gowrie</dc:creator>
  <cp:lastModifiedBy>Bautista, Brian R</cp:lastModifiedBy>
  <cp:revision>109</cp:revision>
  <cp:lastPrinted>2017-08-23T19:56:27Z</cp:lastPrinted>
  <dcterms:created xsi:type="dcterms:W3CDTF">2019-10-19T15:09:06Z</dcterms:created>
  <dcterms:modified xsi:type="dcterms:W3CDTF">2023-03-01T14:38:37Z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0x0101003A660ABE328F0F4F8A0EC2EECAFA1E07</vt:lpwstr>
  </property>
</Properties>
</file>